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53"/>
  </p:notesMasterIdLst>
  <p:sldIdLst>
    <p:sldId id="256" r:id="rId2"/>
    <p:sldId id="30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6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207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37217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841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9249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2425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35336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6988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593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39008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89131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03912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17942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34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50995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82945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28889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90516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73686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7992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606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RgWOHpV1T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2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0312" cy="6858000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321040" y="-822960"/>
            <a:ext cx="4754880" cy="4754880"/>
          </a:xfrm>
          <a:prstGeom prst="ellipse">
            <a:avLst/>
          </a:prstGeom>
          <a:solidFill>
            <a:srgbClr val="215D69"/>
          </a:solidFill>
          <a:ln w="12700">
            <a:solidFill>
              <a:srgbClr val="215D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869680" y="4297680"/>
            <a:ext cx="3108960" cy="3108960"/>
          </a:xfrm>
          <a:prstGeom prst="ellipse">
            <a:avLst/>
          </a:prstGeom>
          <a:solidFill>
            <a:srgbClr val="D55285">
              <a:alpha val="78000"/>
            </a:srgbClr>
          </a:solidFill>
          <a:ln w="12700">
            <a:solidFill>
              <a:srgbClr val="D5528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23444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rgbClr val="E5B75C"/>
                </a:solidFill>
              </a:rPr>
              <a:t>RISK • PREVENTION • SCREENING • EARLY DETECTION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" y="1984248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</a:rPr>
              <a:t>Cancer Awareness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813816" y="3886200"/>
            <a:ext cx="9692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E4F0F1"/>
                </a:solidFill>
              </a:rPr>
              <a:t>Know your risks. Practice prevention. Stay current with screenings.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813816" y="6217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5D1D6"/>
                </a:solidFill>
              </a:rPr>
              <a:t>October 2026  |  Educational presentation – For information only and not to replace medical advice.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EC40E1-A834-C3A4-EA41-6FE6DC5EBBE1}"/>
              </a:ext>
            </a:extLst>
          </p:cNvPr>
          <p:cNvSpPr txBox="1"/>
          <p:nvPr/>
        </p:nvSpPr>
        <p:spPr>
          <a:xfrm>
            <a:off x="617095" y="582067"/>
            <a:ext cx="1095781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/>
              <a:t>Medical Disclaimer</a:t>
            </a:r>
          </a:p>
          <a:p>
            <a:pPr>
              <a:buNone/>
            </a:pPr>
            <a:r>
              <a:rPr lang="en-US" sz="2800" dirty="0"/>
              <a:t>This presentation is intended for </a:t>
            </a:r>
            <a:r>
              <a:rPr lang="en-US" sz="2800" b="1" dirty="0"/>
              <a:t>educational and informational purposes only</a:t>
            </a:r>
            <a:r>
              <a:rPr lang="en-US" sz="2800" dirty="0"/>
              <a:t> and should not be used as a substitute for professional medical advice, diagnosis, or treatment. Cancer risks and screening recommendations may vary based on age, family history, medical history, and other individual factors.</a:t>
            </a:r>
          </a:p>
          <a:p>
            <a:pPr>
              <a:buNone/>
            </a:pPr>
            <a:r>
              <a:rPr lang="en-US" sz="2800" b="1" dirty="0"/>
              <a:t>Always consult your healthcare provider</a:t>
            </a:r>
            <a:r>
              <a:rPr lang="en-US" sz="2800" dirty="0"/>
              <a:t> regarding appropriate cancer screenings, prevention strategies, symptoms, and medical concerns. Do not delay seeking medical attention because of information presented here.</a:t>
            </a:r>
          </a:p>
          <a:p>
            <a:pPr>
              <a:buNone/>
            </a:pPr>
            <a:r>
              <a:rPr lang="en-US" sz="2800" b="1" dirty="0"/>
              <a:t>Early detection matters. Be informed, be proactive, and take charge of your health!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4182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you will learn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02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factors that increase cancer risk.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Recognize warning signs that deserve attention.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 which screening tests to discuss—and when.</a:t>
            </a:r>
            <a:endParaRPr lang="en-US" sz="2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IDEAS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Prevention and early detection are different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03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Prevention means lowering the chance cancer develops.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Screening checks for cancer or precancer before symptoms appear.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symptom needs medical evaluation—not routine screening.</a:t>
            </a:r>
            <a:endParaRPr lang="en-US" sz="2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Everyday actions that lower cancer risk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04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 tobacco and secondhand smoke; ask for help quitting.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 regularly, maintain a healthy weight, and eat more plant foods.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 or avoid alcohol, protect your skin, and keep vaccines current.</a:t>
            </a:r>
            <a:endParaRPr lang="en-US" sz="2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a cancer-prevention plate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05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Eat vegetables, fruits, whole grains, and beans often.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 processed meats, red meats, and highly processed foods.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water or unsweetened beverages more often.</a:t>
            </a:r>
            <a:endParaRPr lang="en-US" sz="2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 more, sit less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06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Adults: aim for 150–300 minutes of moderate activity each week.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 aim for 75–150 minutes of vigorous activity each week.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where you are: walking, dancing, cycling, and gardening all count.</a:t>
            </a:r>
            <a:endParaRPr lang="en-US" sz="2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552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914400"/>
            <a:ext cx="4389120" cy="4389120"/>
          </a:xfrm>
          <a:prstGeom prst="ellipse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102412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rgbClr val="D5F2EF"/>
                </a:solidFill>
              </a:rPr>
              <a:t>WOMEN’S HEALTH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7240" y="1874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</a:rPr>
              <a:t>Breast Cancer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795528" y="3767328"/>
            <a:ext cx="987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FFFFFF"/>
                </a:solidFill>
              </a:rPr>
              <a:t>Learn the warning signs and plan mammograms based on age and individual risk.</a:t>
            </a:r>
            <a:endParaRPr lang="en-US" sz="2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BREAST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Breast cancer: common risk factors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08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Age, family history, inherited BRCA-related changes, and prior chest radiation.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Dense breasts and some reproductive or hormone-related factors.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Excess body weight after menopause, alcohol use, and physical inactivity.</a:t>
            </a:r>
            <a:endParaRPr lang="en-US" sz="2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BREAST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Breast changes to report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09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new lump in the breast or underarm.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Dimpling, swelling, redness, or a change in breast shape.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Nipple inversion or discharge—especially bloody discharge.</a:t>
            </a:r>
            <a:endParaRPr lang="en-US" sz="2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BREAST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Mammogram timing—ACS guidance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10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21792" y="2029968"/>
            <a:ext cx="5394960" cy="4151376"/>
          </a:xfrm>
          <a:prstGeom prst="roundRect">
            <a:avLst>
              <a:gd name="adj" fmla="val 3524"/>
            </a:avLst>
          </a:prstGeom>
          <a:solidFill>
            <a:srgbClr val="FFFFFF"/>
          </a:solidFill>
          <a:ln w="12700">
            <a:solidFill>
              <a:srgbClr val="DDE9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21792" y="2029968"/>
            <a:ext cx="100584" cy="4151376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96112" y="223113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D55285"/>
                </a:solidFill>
              </a:rPr>
              <a:t>AGES 40–54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96112" y="2788920"/>
            <a:ext cx="4892040" cy="3236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16324F"/>
                </a:solidFill>
              </a:rPr>
              <a:t>40–44: choice to start every year.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16324F"/>
                </a:solidFill>
              </a:rPr>
              <a:t>45–54: mammogram every year.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6163056" y="2029968"/>
            <a:ext cx="5394960" cy="4151376"/>
          </a:xfrm>
          <a:prstGeom prst="roundRect">
            <a:avLst>
              <a:gd name="adj" fmla="val 3524"/>
            </a:avLst>
          </a:prstGeom>
          <a:solidFill>
            <a:srgbClr val="FFFFFF"/>
          </a:solidFill>
          <a:ln w="12700">
            <a:solidFill>
              <a:srgbClr val="DDE9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63056" y="2029968"/>
            <a:ext cx="100584" cy="4151376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37376" y="223113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D55285"/>
                </a:solidFill>
              </a:rPr>
              <a:t>AGES 55+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437376" y="2788920"/>
            <a:ext cx="4892040" cy="3236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16324F"/>
                </a:solidFill>
              </a:rPr>
              <a:t>Every 2 years, or continue annually. Continue if in good health and life expectancy is at least 10 years.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BREAST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may need breast MRI as well?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11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Lifetime breast cancer risk approximately 20–25% or greater.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BRCA mutations, certain hereditary syndromes, or strong genetic risk.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Chest radiation at a young age: talk about mammogram + MRI, often from about age 30.</a:t>
            </a:r>
            <a:endParaRPr lang="en-US" sz="2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BREAST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 Black women: breast health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12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Black women have higher breast cancer death rates and more triple-negative diagnoses.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 new breast changes promptly, even after a normal mammogram.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about family history, risk assessment, breast density, and access to follow-up.</a:t>
            </a:r>
            <a:endParaRPr lang="en-US" sz="2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BREAST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Breast cancer video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13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51560" y="2057400"/>
            <a:ext cx="10058400" cy="338328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E9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051560" y="2057400"/>
            <a:ext cx="100584" cy="3383280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25880" y="2258568"/>
            <a:ext cx="9555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D55285"/>
                </a:solidFill>
              </a:rPr>
              <a:t>WATCH &amp; DISCUSS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325880" y="2816352"/>
            <a:ext cx="95554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dirty="0">
                <a:solidFill>
                  <a:srgbClr val="16324F"/>
                </a:solidFill>
              </a:rPr>
              <a:t>Breast Cancer Awareness &amp; Prevention</a:t>
            </a:r>
            <a:endParaRPr lang="en-US" sz="3100" dirty="0"/>
          </a:p>
          <a:p>
            <a:pPr marL="0" indent="0">
              <a:buNone/>
            </a:pPr>
            <a:r>
              <a:rPr lang="en-US" sz="3100" dirty="0">
                <a:solidFill>
                  <a:srgbClr val="16324F"/>
                </a:solidFill>
              </a:rPr>
              <a:t>Superior HealthPlan</a:t>
            </a:r>
            <a:endParaRPr lang="en-US" sz="3100" dirty="0"/>
          </a:p>
        </p:txBody>
      </p:sp>
      <p:sp>
        <p:nvSpPr>
          <p:cNvPr id="12" name="Text 10">
            <a:hlinkClick r:id="rId3"/>
          </p:cNvPr>
          <p:cNvSpPr/>
          <p:nvPr/>
        </p:nvSpPr>
        <p:spPr>
          <a:xfrm>
            <a:off x="2926080" y="5788152"/>
            <a:ext cx="649224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u="sng" dirty="0">
                <a:solidFill>
                  <a:srgbClr val="147D83"/>
                </a:solidFill>
                <a:uFill>
                  <a:solidFill>
                    <a:srgbClr val="147D83"/>
                  </a:solidFill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the video on YouTube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7D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914400"/>
            <a:ext cx="4389120" cy="4389120"/>
          </a:xfrm>
          <a:prstGeom prst="ellipse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102412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rgbClr val="D5F2EF"/>
                </a:solidFill>
              </a:rPr>
              <a:t>LUNG HEALTH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7240" y="1874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</a:rPr>
              <a:t>Lung Cancer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795528" y="3767328"/>
            <a:ext cx="987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FFFFFF"/>
                </a:solidFill>
              </a:rPr>
              <a:t>Tobacco exposure is the leading risk factor, but people who have never smoked can develop lung cancer.</a:t>
            </a:r>
            <a:endParaRPr lang="en-US" sz="2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LUNG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Lung cancer: leading risks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15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Smoking cigarettes, cigars, or pipes; secondhand smoke.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Radon exposure in homes and some buildings.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Asbestos, diesel exhaust, silica, air pollution, and some workplace chemicals.</a:t>
            </a:r>
            <a:endParaRPr lang="en-US" sz="2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LUNG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Lung cancer: warning signs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16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persistent or worsening cough, or coughing up blood.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Chest pain, shortness of breath, or new wheezing.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Repeated chest infections, fatigue, or unexplained weight loss.</a:t>
            </a:r>
            <a:endParaRPr lang="en-US" sz="2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LUNG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qualifies for lung screening?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17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ACS: ages 50–80 with a 20 pack-year or greater smoking history.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People who currently smoke or smoked in the past may qualify.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Annual low-dose CT is the screening test; chest X-rays are not a substitute.</a:t>
            </a:r>
            <a:endParaRPr lang="en-US" sz="2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LUNG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a pack-year?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18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pack per day for 20 years equals 20 pack-years.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packs per day for 10 years also equals 20 pack-years.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screening benefits, possible false alarms, and overall health with your clinician.</a:t>
            </a:r>
            <a:endParaRPr lang="en-US" sz="2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LUNG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Reduce lung cancer risk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19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you smoke, stopping helps at any age—even after decades.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 secondhand smoke and test your home for radon.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Follow workplace protections for asbestos, silica, and fumes.</a:t>
            </a:r>
            <a:endParaRPr lang="en-US" sz="2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7D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914400"/>
            <a:ext cx="4389120" cy="4389120"/>
          </a:xfrm>
          <a:prstGeom prst="ellipse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102412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rgbClr val="D5F2EF"/>
                </a:solidFill>
              </a:rPr>
              <a:t>COLON &amp; RECTUM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7240" y="1874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</a:rPr>
              <a:t>Colorectal Cancer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795528" y="3767328"/>
            <a:ext cx="987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FFFFFF"/>
                </a:solidFill>
              </a:rPr>
              <a:t>Screening can find cancer early—and some tests can prevent cancer by finding precancerous polyps.</a:t>
            </a:r>
            <a:endParaRPr lang="en-US" sz="2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COLORECTAL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Colorectal cancer: major risks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21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Older age, colorectal polyps, family history, Lynch syndrome, or inflammatory bowel disease.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Processed meats, smoking, alcohol, excess body weight, and inactivity.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Black Americans face a greater burden of colorectal cancer and related deaths.</a:t>
            </a:r>
            <a:endParaRPr lang="en-US" sz="2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COLORECTAL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Symptoms you should not ignore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22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Blood in stool or rectal bleeding.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lasting change in bowel habits or abdominal discomfort.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Iron-deficiency anemia, unusual fatigue, or unexplained weight loss.</a:t>
            </a:r>
            <a:endParaRPr lang="en-US" sz="2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COLORECTAL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Colorectal screening begins at 45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23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21792" y="2029968"/>
            <a:ext cx="5394960" cy="4151376"/>
          </a:xfrm>
          <a:prstGeom prst="roundRect">
            <a:avLst>
              <a:gd name="adj" fmla="val 3524"/>
            </a:avLst>
          </a:prstGeom>
          <a:solidFill>
            <a:srgbClr val="FFFFFF"/>
          </a:solidFill>
          <a:ln w="12700">
            <a:solidFill>
              <a:srgbClr val="DDE9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21792" y="2029968"/>
            <a:ext cx="100584" cy="4151376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96112" y="223113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47D83"/>
                </a:solidFill>
              </a:rPr>
              <a:t>COLONOSCOPY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96112" y="2788920"/>
            <a:ext cx="4892040" cy="3236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16324F"/>
                </a:solidFill>
              </a:rPr>
              <a:t>Usually every 10 years if results are normal and risk is average. Polyps may be removed during the test.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6163056" y="2029968"/>
            <a:ext cx="5394960" cy="4151376"/>
          </a:xfrm>
          <a:prstGeom prst="roundRect">
            <a:avLst>
              <a:gd name="adj" fmla="val 3524"/>
            </a:avLst>
          </a:prstGeom>
          <a:solidFill>
            <a:srgbClr val="FFFFFF"/>
          </a:solidFill>
          <a:ln w="12700">
            <a:solidFill>
              <a:srgbClr val="DDE9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63056" y="2029968"/>
            <a:ext cx="100584" cy="4151376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37376" y="223113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D55285"/>
                </a:solidFill>
              </a:rPr>
              <a:t>STOOL TESTING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437376" y="2788920"/>
            <a:ext cx="4892040" cy="3236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16324F"/>
                </a:solidFill>
              </a:rPr>
              <a:t>FIT every year, or certain DNA/RNA stool tests every 3 years. A positive test needs colonoscopy.</a:t>
            </a:r>
            <a:endParaRPr lang="en-US" sz="2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COLORECTAL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2026 update: colorectal blood tests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24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ACS allows certain blood tests as a secondary option if preferred tests are declined or not completed.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are less effective at finding advanced polyps and some early cancers.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Any abnormal blood-based or stool test must be followed with colonoscopy.</a:t>
            </a:r>
            <a:endParaRPr lang="en-US" sz="2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COLORECTAL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needs a different colon-screening plan?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25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close relative with colorectal cancer or advanced polyps.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 colorectal polyps or cancer, inflammatory bowel disease, or inherited syndromes.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These factors may mean screening before age 45 or more often.</a:t>
            </a:r>
            <a:endParaRPr lang="en-US" sz="2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552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914400"/>
            <a:ext cx="4389120" cy="4389120"/>
          </a:xfrm>
          <a:prstGeom prst="ellipse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102412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rgbClr val="D5F2EF"/>
                </a:solidFill>
              </a:rPr>
              <a:t>HPV PREVENTION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7240" y="1874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</a:rPr>
              <a:t>Cervical Cancer &amp; HPV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795528" y="3767328"/>
            <a:ext cx="987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FFFFFF"/>
                </a:solidFill>
              </a:rPr>
              <a:t>Vaccination and screening work together to prevent cervical cancer.</a:t>
            </a:r>
            <a:endParaRPr lang="en-US" sz="2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CERVICAL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Cervical cancer: risks and symptoms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27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Persistent high-risk HPV infection causes nearly all cervical cancers.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Smoking and a weakened immune system can increase risk.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Abnormal vaginal bleeding, unusual discharge, or pelvic pain need evaluation.</a:t>
            </a:r>
            <a:endParaRPr lang="en-US" sz="2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CERVICAL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Cervical screening: ages 25–65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28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Preferred: clinician-collected HPV test every 5 years.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self-collected HPV test every 3 years is another option.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HPV-only testing is unavailable: HPV/Pap co-test every 5 years or Pap alone every 3.</a:t>
            </a:r>
            <a:endParaRPr lang="en-US" sz="2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HPV PREVENTION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Six cancers HPV vaccine helps prevent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29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Cervical, vaginal, and vulvar cancers.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 and penile cancers.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Oropharyngeal cancers (back of throat, tonsils, base of tongue).</a:t>
            </a:r>
            <a:endParaRPr lang="en-US" sz="2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HPV PREVENTION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HPV vaccination: timing matters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30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ACS recommends routine vaccination for girls and boys at ages 9–12.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Catch-up vaccination is recommended through age 26 if not adequately vaccinated.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Vaccination prevents new infections; it does not treat existing HPV. Screening is still needed.</a:t>
            </a:r>
            <a:endParaRPr lang="en-US" sz="2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D552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914400"/>
            <a:ext cx="4389120" cy="4389120"/>
          </a:xfrm>
          <a:prstGeom prst="ellipse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102412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rgbClr val="D5F2EF"/>
                </a:solidFill>
              </a:rPr>
              <a:t>GYNECOLOGIC HEALTH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7240" y="1874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</a:rPr>
              <a:t>Ovarian &amp; Uterine Cancers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795528" y="3767328"/>
            <a:ext cx="987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FFFFFF"/>
                </a:solidFill>
              </a:rPr>
              <a:t>Know the warning signs—routine screening is not available for most women at average risk.</a:t>
            </a:r>
            <a:endParaRPr lang="en-US" sz="2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OVARIAN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Ovarian cancer: pay attention to changes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32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Persistent bloating, abdominal or pelvic pain, or feeling full quickly.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frequent or urgent urination without a clear explanation.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Family history and certain inherited mutations can raise risk.</a:t>
            </a:r>
            <a:endParaRPr lang="en-US" sz="2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OVARIAN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Ovarian cancer: what about screening?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33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reliable routine screening test is recommended for average-risk women.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CA-125 blood tests and ultrasound are not recommended for general screening.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Persistent symptoms or strong family history call for evaluation and possible genetic counseling.</a:t>
            </a:r>
            <a:endParaRPr lang="en-US" sz="2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552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UTERINE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Uterine (endometrial) cancer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55285"/>
                </a:solidFill>
              </a:rPr>
              <a:t>34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Unusual bleeding—especially any bleeding after menopause—is a warning sign.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Excess body weight, older age, and Lynch syndrome can increase risk.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is no routine screening test for most women without symptoms.</a:t>
            </a:r>
            <a:endParaRPr lang="en-US" sz="2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47D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914400"/>
            <a:ext cx="4389120" cy="4389120"/>
          </a:xfrm>
          <a:prstGeom prst="ellipse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102412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rgbClr val="D5F2EF"/>
                </a:solidFill>
              </a:rPr>
              <a:t>MEN’S HEALTH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7240" y="1874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</a:rPr>
              <a:t>Prostate Cancer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795528" y="3767328"/>
            <a:ext cx="987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FFFFFF"/>
                </a:solidFill>
              </a:rPr>
              <a:t>An informed discussion about PSA testing is especially important for men at higher risk.</a:t>
            </a:r>
            <a:endParaRPr lang="en-US" sz="2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PROSTATE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Prostate cancer: risk factors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36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increases with age and family history.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Black men and men of African ancestry have higher risk.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Certain inherited mutations, including BRCA2, may increase risk.</a:t>
            </a:r>
            <a:endParaRPr lang="en-US" sz="2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PROSTATE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Prostate cancer: possible symptoms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37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Early prostate cancer often causes no symptoms.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Weak urine stream, frequent urination, or blood in urine or semen.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Bone pain or unexplained weight loss warrants medical evaluation.</a:t>
            </a:r>
            <a:endParaRPr lang="en-US" sz="2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PROSTATE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When to discuss PSA testing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38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 50: average-risk men with life expectancy of at least 10 years.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 45: Black men and men with a close relative diagnosed before 65.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 40: men with multiple affected first-degree relatives at young ages or certain inherited risks.</a:t>
            </a:r>
            <a:endParaRPr lang="en-US" sz="2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PROSTATE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PSA: benefits and limitations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39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PSA is a blood test—not a definite diagnosis of prostate cancer.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Benign prostate enlargement or inflammation can also raise PSA.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Talk about possible benefits, false positives, biopsies, and overtreatment.</a:t>
            </a:r>
            <a:endParaRPr lang="en-US" sz="2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47D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914400"/>
            <a:ext cx="4389120" cy="4389120"/>
          </a:xfrm>
          <a:prstGeom prst="ellipse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102412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rgbClr val="D5F2EF"/>
                </a:solidFill>
              </a:rPr>
              <a:t>SKIN HEALTH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7240" y="1874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</a:rPr>
              <a:t>Skin Cancer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795528" y="3767328"/>
            <a:ext cx="987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FFFFFF"/>
                </a:solidFill>
              </a:rPr>
              <a:t>Sun protection and attention to changing spots matter for everyone.</a:t>
            </a:r>
            <a:endParaRPr lang="en-US" sz="2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SKIN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Skin cancer: risk and prevention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41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UV exposure from sunlight and tanning devices increases risk.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shade, protective clothing, sunglasses, and broad-spectrum SPF 30+ sunscreen.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skin tones can develop skin cancer.</a:t>
            </a:r>
            <a:endParaRPr lang="en-US" sz="2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SKIN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Know the ABCDEs of melanoma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42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A: Asymmetry. B: Border irregularity.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C: Color variation. D: Diameter or dark lesion.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E: Evolving—any new or changing spot deserves attention.</a:t>
            </a:r>
            <a:endParaRPr lang="en-US" sz="2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SKIN CANCER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Skin checks and special considerations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43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for new, changing, itching, or bleeding lesions.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darker skin, check palms, soles, and under nails too.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is no universally recommended population-wide screening interval; discuss your risk.</a:t>
            </a:r>
            <a:endParaRPr lang="en-US" sz="27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1632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914400"/>
            <a:ext cx="4389120" cy="4389120"/>
          </a:xfrm>
          <a:prstGeom prst="ellipse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1024128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rgbClr val="D5F2EF"/>
                </a:solidFill>
              </a:rPr>
              <a:t>TAKE ACTION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77240" y="1874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</a:rPr>
              <a:t>Your Screening Plan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795528" y="3767328"/>
            <a:ext cx="987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FFFFFF"/>
                </a:solidFill>
              </a:rPr>
              <a:t>Use the recommended schedule as a starting point—and adjust for personal risk.</a:t>
            </a:r>
            <a:endParaRPr lang="en-US" sz="2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Tests with established screening uses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45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21792" y="2029968"/>
            <a:ext cx="5394960" cy="4151376"/>
          </a:xfrm>
          <a:prstGeom prst="roundRect">
            <a:avLst>
              <a:gd name="adj" fmla="val 3524"/>
            </a:avLst>
          </a:prstGeom>
          <a:solidFill>
            <a:srgbClr val="FFFFFF"/>
          </a:solidFill>
          <a:ln w="12700">
            <a:solidFill>
              <a:srgbClr val="DDE9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21792" y="2029968"/>
            <a:ext cx="100584" cy="4151376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96112" y="223113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47D83"/>
                </a:solidFill>
              </a:rPr>
              <a:t>SCREENING TESTS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96112" y="2788920"/>
            <a:ext cx="4892040" cy="3236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16324F"/>
                </a:solidFill>
              </a:rPr>
              <a:t>Mammogram; cervical HPV/Pap; stool tests or colonoscopy; low-dose lung CT for eligible people.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6163056" y="2029968"/>
            <a:ext cx="5394960" cy="4151376"/>
          </a:xfrm>
          <a:prstGeom prst="roundRect">
            <a:avLst>
              <a:gd name="adj" fmla="val 3524"/>
            </a:avLst>
          </a:prstGeom>
          <a:solidFill>
            <a:srgbClr val="FFFFFF"/>
          </a:solidFill>
          <a:ln w="12700">
            <a:solidFill>
              <a:srgbClr val="DDE9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63056" y="2029968"/>
            <a:ext cx="100584" cy="4151376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37376" y="223113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D55285"/>
                </a:solidFill>
              </a:rPr>
              <a:t>SHARED DECISION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437376" y="2788920"/>
            <a:ext cx="4892040" cy="3236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16324F"/>
                </a:solidFill>
              </a:rPr>
              <a:t>PSA blood test for prostate cancer following discussion of benefits and possible harms.</a:t>
            </a:r>
            <a:endParaRPr lang="en-US" sz="2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Blood tests: what they can and cannot do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46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PSA is used for prostate screening after informed discussion.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colorectal blood tests are a secondary screening option.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CBC, routine chemistry panels, and CA-125 do not replace recommended cancer screening.</a:t>
            </a:r>
            <a:endParaRPr lang="en-US" sz="27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ACTION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Questions to bring to your appointment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47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cancer screenings am I due for at my age?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my family history or ancestry change the starting age?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will I receive results—and what happens if a test is abnormal?</a:t>
            </a:r>
            <a:endParaRPr lang="en-US" sz="27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ACTION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a simple prevention plan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48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2648" y="1984248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86968" y="2516124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16736" y="2057400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Schedule or confirm screenings and follow-up appointments.</a:t>
            </a:r>
            <a:endParaRPr lang="en-US" sz="2750" dirty="0"/>
          </a:p>
        </p:txBody>
      </p:sp>
      <p:sp>
        <p:nvSpPr>
          <p:cNvPr id="11" name="Shape 9"/>
          <p:cNvSpPr/>
          <p:nvPr/>
        </p:nvSpPr>
        <p:spPr>
          <a:xfrm>
            <a:off x="612648" y="3404616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EEF5F3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86968" y="3936492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16736" y="3477768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family cancer history on both sides of your family.</a:t>
            </a:r>
            <a:endParaRPr lang="en-US" sz="2750" dirty="0"/>
          </a:p>
        </p:txBody>
      </p:sp>
      <p:sp>
        <p:nvSpPr>
          <p:cNvPr id="14" name="Shape 12"/>
          <p:cNvSpPr/>
          <p:nvPr/>
        </p:nvSpPr>
        <p:spPr>
          <a:xfrm>
            <a:off x="612648" y="4824984"/>
            <a:ext cx="10954512" cy="1301496"/>
          </a:xfrm>
          <a:prstGeom prst="roundRect">
            <a:avLst>
              <a:gd name="adj" fmla="val 7728"/>
            </a:avLst>
          </a:prstGeom>
          <a:solidFill>
            <a:srgbClr val="FFFFFF"/>
          </a:solidFill>
          <a:ln w="6350">
            <a:solidFill>
              <a:srgbClr val="E0E8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86968" y="5356860"/>
            <a:ext cx="228600" cy="228600"/>
          </a:xfrm>
          <a:prstGeom prst="ellipse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16736" y="4898136"/>
            <a:ext cx="9866376" cy="115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50" dirty="0">
                <a:solidFill>
                  <a:srgbClr val="1632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sustainable change in tobacco, food, movement, alcohol, or sun safety.</a:t>
            </a:r>
            <a:endParaRPr lang="en-US" sz="27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RESOURCES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Reliable information and help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49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40080" y="1984248"/>
            <a:ext cx="5358384" cy="4005072"/>
          </a:xfrm>
          <a:prstGeom prst="roundRect">
            <a:avLst>
              <a:gd name="adj" fmla="val 3653"/>
            </a:avLst>
          </a:prstGeom>
          <a:solidFill>
            <a:srgbClr val="FFFFFF"/>
          </a:solidFill>
          <a:ln w="12700">
            <a:solidFill>
              <a:srgbClr val="DDE9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984248"/>
            <a:ext cx="100584" cy="4005072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14400" y="2185416"/>
            <a:ext cx="48554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47D83"/>
                </a:solidFill>
              </a:rPr>
              <a:t>AMERICAN CANCER SOCIETY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14400" y="2743200"/>
            <a:ext cx="4855464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16324F"/>
                </a:solidFill>
              </a:rPr>
              <a:t>cancer.org</a:t>
            </a:r>
            <a:endParaRPr lang="en-US" sz="2900" dirty="0"/>
          </a:p>
          <a:p>
            <a:pPr marL="0" indent="0">
              <a:buNone/>
            </a:pPr>
            <a:r>
              <a:rPr lang="en-US" sz="2900" dirty="0">
                <a:solidFill>
                  <a:srgbClr val="16324F"/>
                </a:solidFill>
              </a:rPr>
              <a:t>1-800-227-2345</a:t>
            </a:r>
            <a:endParaRPr lang="en-US" sz="2900" dirty="0"/>
          </a:p>
        </p:txBody>
      </p:sp>
      <p:sp>
        <p:nvSpPr>
          <p:cNvPr id="12" name="Shape 10"/>
          <p:cNvSpPr/>
          <p:nvPr/>
        </p:nvSpPr>
        <p:spPr>
          <a:xfrm>
            <a:off x="6153912" y="1984248"/>
            <a:ext cx="5358384" cy="4005072"/>
          </a:xfrm>
          <a:prstGeom prst="roundRect">
            <a:avLst>
              <a:gd name="adj" fmla="val 3653"/>
            </a:avLst>
          </a:prstGeom>
          <a:solidFill>
            <a:srgbClr val="FFFFFF"/>
          </a:solidFill>
          <a:ln w="12700">
            <a:solidFill>
              <a:srgbClr val="DDE9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53912" y="1984248"/>
            <a:ext cx="100584" cy="4005072"/>
          </a:xfrm>
          <a:prstGeom prst="rect">
            <a:avLst/>
          </a:prstGeom>
          <a:solidFill>
            <a:srgbClr val="D55285"/>
          </a:solidFill>
          <a:ln w="12700">
            <a:solidFill>
              <a:srgbClr val="D552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28232" y="2185416"/>
            <a:ext cx="48554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D55285"/>
                </a:solidFill>
              </a:rPr>
              <a:t>WHAT TO REMEMBER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428232" y="2743200"/>
            <a:ext cx="4855464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16324F"/>
                </a:solidFill>
              </a:rPr>
              <a:t>Screening is for people without symptoms. New or persistent symptoms deserve medical attention.</a:t>
            </a:r>
            <a:endParaRPr lang="en-US" sz="26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47D83"/>
          </a:solidFill>
          <a:ln w="12700">
            <a:solidFill>
              <a:srgbClr val="147D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10896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4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777240"/>
            <a:ext cx="10954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632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Sources and acknowledgments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755648"/>
            <a:ext cx="10936224" cy="0"/>
          </a:xfrm>
          <a:prstGeom prst="line">
            <a:avLst/>
          </a:prstGeom>
          <a:noFill/>
          <a:ln w="17780">
            <a:solidFill>
              <a:srgbClr val="D2DF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6492240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27D"/>
                </a:solidFill>
              </a:rPr>
              <a:t>American Cancer Society fact sheets and screening guidelines  •  October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47D83"/>
                </a:solidFill>
              </a:rPr>
              <a:t>50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2960" y="2066544"/>
            <a:ext cx="10442448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6324F"/>
                </a:solidFill>
              </a:rPr>
              <a:t>Primary source: American Cancer Society fact sheets for breast, cervical, colorectal, lung, ovarian, prostate, and skin cancers; ACS Cancer Prevention &amp; Early Detection Facts &amp; Figures 2025–2026 and 2026 tables.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6324F"/>
                </a:solidFill>
              </a:rPr>
              <a:t>Current screening guidance: ACS breast, cervical (2025), colorectal (2026), lung (2023), and prostate screening recommendations.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6324F"/>
                </a:solidFill>
              </a:rPr>
              <a:t>Source websites: cancer.org  •  education.cancer.org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6324F"/>
                </a:solidFill>
              </a:rPr>
              <a:t>Adapted educational summary, not an official ACS presentation. © American Cancer Society, Inc. for original source materials.</a:t>
            </a:r>
            <a:endParaRPr lang="en-US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4</TotalTime>
  <Words>2638</Words>
  <Application>Microsoft Office PowerPoint</Application>
  <PresentationFormat>Widescreen</PresentationFormat>
  <Paragraphs>380</Paragraphs>
  <Slides>51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Aptos</vt:lpstr>
      <vt:lpstr>Aptos Display</vt:lpstr>
      <vt:lpstr>Arial</vt:lpstr>
      <vt:lpstr>Century Gothic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Cancer Awareness 2026</dc:title>
  <dc:subject>ACS cancer prevention fact-sheet based community presentation</dc:subject>
  <dc:creator>OpenAI</dc:creator>
  <cp:lastModifiedBy>Errica Cooper</cp:lastModifiedBy>
  <cp:revision>2</cp:revision>
  <dcterms:created xsi:type="dcterms:W3CDTF">2026-10-26T02:01:36Z</dcterms:created>
  <dcterms:modified xsi:type="dcterms:W3CDTF">2026-10-26T02:09:05Z</dcterms:modified>
</cp:coreProperties>
</file>